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3" r:id="rId1"/>
  </p:sldMasterIdLst>
  <p:notesMasterIdLst>
    <p:notesMasterId r:id="rId20"/>
  </p:notesMasterIdLst>
  <p:handoutMasterIdLst>
    <p:handoutMasterId r:id="rId21"/>
  </p:handoutMasterIdLst>
  <p:sldIdLst>
    <p:sldId id="275" r:id="rId2"/>
    <p:sldId id="256" r:id="rId3"/>
    <p:sldId id="259" r:id="rId4"/>
    <p:sldId id="257" r:id="rId5"/>
    <p:sldId id="273" r:id="rId6"/>
    <p:sldId id="260" r:id="rId7"/>
    <p:sldId id="258" r:id="rId8"/>
    <p:sldId id="277" r:id="rId9"/>
    <p:sldId id="278" r:id="rId10"/>
    <p:sldId id="279" r:id="rId11"/>
    <p:sldId id="261" r:id="rId12"/>
    <p:sldId id="270" r:id="rId13"/>
    <p:sldId id="267" r:id="rId14"/>
    <p:sldId id="268" r:id="rId15"/>
    <p:sldId id="271" r:id="rId16"/>
    <p:sldId id="269" r:id="rId17"/>
    <p:sldId id="272" r:id="rId18"/>
    <p:sldId id="276" r:id="rId19"/>
  </p:sldIdLst>
  <p:sldSz cx="12192000" cy="6858000"/>
  <p:notesSz cx="6888163" cy="100203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79EDC-5C32-41B3-99A8-29892510469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DD4A1-E71A-4B0D-A76B-065A19A5AA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192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C4C12D4-FDDF-44DE-8142-88D94648881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B2ACA8F-9F34-4768-95C2-900FD3CD03B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33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CA8F-9F34-4768-95C2-900FD3CD03B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28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8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201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30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7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50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74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69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92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59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58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42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7828-4B16-48A7-B36F-FC2C91DF6B76}" type="datetimeFigureOut">
              <a:rPr lang="tr-TR" smtClean="0"/>
              <a:pPr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5E6F5-C0B2-4240-B24A-1D613AFAA2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70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492" y="71231"/>
            <a:ext cx="2634712" cy="238349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707048" y="2569026"/>
            <a:ext cx="832760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NARENCİYE, </a:t>
            </a:r>
          </a:p>
          <a:p>
            <a:pPr algn="ctr"/>
            <a:r>
              <a:rPr lang="tr-TR" sz="72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YAŞ SEBZE ve MEYVE </a:t>
            </a:r>
          </a:p>
          <a:p>
            <a:pPr algn="ctr"/>
            <a:r>
              <a:rPr lang="tr-TR" sz="7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SEKTÖR TOPLANTISI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2727598" y="6099646"/>
            <a:ext cx="628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18 Ekim 2018/ADANA TİCARET BORSASI</a:t>
            </a:r>
            <a:endParaRPr lang="tr-TR" sz="2800" b="1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12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09432" y="587798"/>
          <a:ext cx="11024365" cy="2646722"/>
        </p:xfrm>
        <a:graphic>
          <a:graphicData uri="http://schemas.openxmlformats.org/drawingml/2006/table">
            <a:tbl>
              <a:tblPr/>
              <a:tblGrid>
                <a:gridCol w="591637"/>
                <a:gridCol w="774144"/>
                <a:gridCol w="1091644"/>
                <a:gridCol w="774144"/>
                <a:gridCol w="901144"/>
                <a:gridCol w="774144"/>
                <a:gridCol w="901144"/>
                <a:gridCol w="774144"/>
                <a:gridCol w="901144"/>
                <a:gridCol w="774144"/>
                <a:gridCol w="901144"/>
                <a:gridCol w="774144"/>
                <a:gridCol w="1091644"/>
              </a:tblGrid>
              <a:tr h="2650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Yıllar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Elma (ton)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Şeftali (ton)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Nektarin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(ton)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Erik (ton)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Nar (ton)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Zeytin (ton)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50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9706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12.986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1.406.360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25.590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563.686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12.835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73.857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17.269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305.393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34.098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383.085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43.546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1.676.000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42308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12.976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1.166.359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26.332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531.850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14.005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76.663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15.234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265.490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39.740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397.335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49.768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1.768.000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76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16.001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1.215.300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26.043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560.800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15.806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81.927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19.721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279.761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39.715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445.750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51.554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1.700.000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82138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12.730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1.419.200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14.823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585.210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15.803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88.926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18.457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297.589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44.861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465.200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42.629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1.730.000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024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13.991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1.484.251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12.913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664.785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16.276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106.674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18.482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291.934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47.698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502.606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31.055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2.100.000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07917" y="3739487"/>
          <a:ext cx="10073562" cy="2661313"/>
        </p:xfrm>
        <a:graphic>
          <a:graphicData uri="http://schemas.openxmlformats.org/drawingml/2006/table">
            <a:tbl>
              <a:tblPr/>
              <a:tblGrid>
                <a:gridCol w="580493"/>
                <a:gridCol w="1880178"/>
                <a:gridCol w="1557113"/>
                <a:gridCol w="1499555"/>
                <a:gridCol w="1499555"/>
                <a:gridCol w="1499555"/>
                <a:gridCol w="1557113"/>
              </a:tblGrid>
              <a:tr h="27963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Yıllar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Elma</a:t>
                      </a:r>
                      <a:r>
                        <a:rPr lang="tr-TR" sz="16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(ton)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Şeftali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Nektarin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Erik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Nar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Zeytin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(ton)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14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endParaRPr lang="tr-TR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endParaRPr lang="tr-TR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endParaRPr lang="tr-TR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400325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0,92%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4,54%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17,38%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5,65%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8,90%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2,60%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8213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1,11%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4,95%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18,27%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5,74%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10,00%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2,81%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37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1,32%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4,64%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19,29%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7,05%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8,91%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3,03%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54841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0,90%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2,53%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17,77%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6,20%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9,64%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2,46%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9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0,94%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1,94%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15,26%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6,33%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9,49%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1,48%</a:t>
                      </a:r>
                    </a:p>
                  </a:txBody>
                  <a:tcPr marL="6072" marR="6072" marT="60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436727" y="232013"/>
            <a:ext cx="9689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prstClr val="black"/>
                </a:solidFill>
              </a:rPr>
              <a:t>2013-2017 Yılları Arası Bazı Meyvelerin Adana Ve Türkiye  Üretim Miktarları (ton)  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23082" y="3400566"/>
            <a:ext cx="10590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prstClr val="black"/>
                </a:solidFill>
              </a:rPr>
              <a:t>2013-2017 Yılları Arası Bazı Meyvelerin Adana Ve Türkiye  Üretim Miktarlarına İlişkin Yüzde (%) Miktarları  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8" name="Metin kutusu 4"/>
          <p:cNvSpPr txBox="1"/>
          <p:nvPr/>
        </p:nvSpPr>
        <p:spPr>
          <a:xfrm>
            <a:off x="368489" y="6457890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prstClr val="black"/>
                </a:solidFill>
              </a:rPr>
              <a:t>Kaynak: TÜİK</a:t>
            </a:r>
            <a:endParaRPr lang="tr-TR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227899"/>
              </p:ext>
            </p:extLst>
          </p:nvPr>
        </p:nvGraphicFramePr>
        <p:xfrm>
          <a:off x="873456" y="395783"/>
          <a:ext cx="10413244" cy="5277797"/>
        </p:xfrm>
        <a:graphic>
          <a:graphicData uri="http://schemas.openxmlformats.org/drawingml/2006/table">
            <a:tbl>
              <a:tblPr/>
              <a:tblGrid>
                <a:gridCol w="1952482"/>
                <a:gridCol w="2060955"/>
                <a:gridCol w="2060955"/>
                <a:gridCol w="2169426"/>
                <a:gridCol w="2169426"/>
              </a:tblGrid>
              <a:tr h="56959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Türkiye’nin Narenciye Ürünleri</a:t>
                      </a:r>
                    </a:p>
                    <a:p>
                      <a:pPr algn="ctr" fontAlgn="ctr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İhracat Rakamları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24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120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7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61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7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95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9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1672,7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41718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124598"/>
              </p:ext>
            </p:extLst>
          </p:nvPr>
        </p:nvGraphicFramePr>
        <p:xfrm>
          <a:off x="873456" y="660395"/>
          <a:ext cx="10454944" cy="5343440"/>
        </p:xfrm>
        <a:graphic>
          <a:graphicData uri="http://schemas.openxmlformats.org/drawingml/2006/table">
            <a:tbl>
              <a:tblPr/>
              <a:tblGrid>
                <a:gridCol w="1242941"/>
                <a:gridCol w="3418088"/>
                <a:gridCol w="1372413"/>
                <a:gridCol w="1378887"/>
                <a:gridCol w="1527782"/>
                <a:gridCol w="1514833"/>
              </a:tblGrid>
              <a:tr h="77733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Narenciye İhracatı Yapılan İLK 10 ÜLKE</a:t>
                      </a:r>
                      <a:b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(2017 Yılı Tutara Göre)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38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712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RUSYA FEDERASYONU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UKRAYNA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SUUDİ ARABİSTAN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POLONYA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SIRBİSTAN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8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İRAN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33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BİRLEŞİK ARAP EMİRLİKLERİ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3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22709"/>
              </p:ext>
            </p:extLst>
          </p:nvPr>
        </p:nvGraphicFramePr>
        <p:xfrm>
          <a:off x="873456" y="723899"/>
          <a:ext cx="10289842" cy="5431579"/>
        </p:xfrm>
        <a:graphic>
          <a:graphicData uri="http://schemas.openxmlformats.org/drawingml/2006/table">
            <a:tbl>
              <a:tblPr/>
              <a:tblGrid>
                <a:gridCol w="2424718"/>
                <a:gridCol w="1981490"/>
                <a:gridCol w="1981490"/>
                <a:gridCol w="1946726"/>
                <a:gridCol w="1955418"/>
              </a:tblGrid>
              <a:tr h="6841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Türkiye Geneli </a:t>
                      </a:r>
                      <a:r>
                        <a:rPr lang="tr-TR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Narenciye, Yaş </a:t>
                      </a:r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Meyve ve Sebze </a:t>
                      </a:r>
                      <a:endParaRPr lang="tr-TR" sz="3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tr-TR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İhracat </a:t>
                      </a:r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Rakamları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219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749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9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NARENCİYE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9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YAŞ </a:t>
                      </a: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MEYVE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530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YAŞ </a:t>
                      </a: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010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8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30047"/>
              </p:ext>
            </p:extLst>
          </p:nvPr>
        </p:nvGraphicFramePr>
        <p:xfrm>
          <a:off x="1244601" y="215899"/>
          <a:ext cx="9715498" cy="5961245"/>
        </p:xfrm>
        <a:graphic>
          <a:graphicData uri="http://schemas.openxmlformats.org/drawingml/2006/table">
            <a:tbl>
              <a:tblPr/>
              <a:tblGrid>
                <a:gridCol w="1288243"/>
                <a:gridCol w="2355070"/>
                <a:gridCol w="1529788"/>
                <a:gridCol w="1529788"/>
                <a:gridCol w="1502951"/>
                <a:gridCol w="1509658"/>
              </a:tblGrid>
              <a:tr h="6345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Türkiye</a:t>
                      </a:r>
                      <a:r>
                        <a:rPr lang="tr-TR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Narenciye ve Yaş Meyve Ürünleri İhracat</a:t>
                      </a:r>
                      <a:r>
                        <a:rPr lang="tr-T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Sıralaması </a:t>
                      </a:r>
                      <a:b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(2017 Yılı Tutara Göre)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84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768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MANDALİNA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LİMON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ÜZÜM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KİRAZ/VİŞNE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ŞEFTALİ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İNCİR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KESTANE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0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ERİK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28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DİĞER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4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711011"/>
              </p:ext>
            </p:extLst>
          </p:nvPr>
        </p:nvGraphicFramePr>
        <p:xfrm>
          <a:off x="873456" y="355600"/>
          <a:ext cx="10366044" cy="5784862"/>
        </p:xfrm>
        <a:graphic>
          <a:graphicData uri="http://schemas.openxmlformats.org/drawingml/2006/table">
            <a:tbl>
              <a:tblPr/>
              <a:tblGrid>
                <a:gridCol w="1232372"/>
                <a:gridCol w="3389023"/>
                <a:gridCol w="1360743"/>
                <a:gridCol w="1367162"/>
                <a:gridCol w="1514791"/>
                <a:gridCol w="1501953"/>
              </a:tblGrid>
              <a:tr h="75500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Yaş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Meyve </a:t>
                      </a: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İhracatı Yapılan İLK 10 ÜLKE</a:t>
                      </a:r>
                      <a:b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(2017 Yılı Tutara Göre)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95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6712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RUSYA FEDERASYONU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ALMANYA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İTALYA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HOLLANDA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SUUDİ ARABİSTAN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BEYAZ RUSYA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UKRAYNA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952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AVUSTURYA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6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06427"/>
              </p:ext>
            </p:extLst>
          </p:nvPr>
        </p:nvGraphicFramePr>
        <p:xfrm>
          <a:off x="873455" y="508001"/>
          <a:ext cx="10391445" cy="5436825"/>
        </p:xfrm>
        <a:graphic>
          <a:graphicData uri="http://schemas.openxmlformats.org/drawingml/2006/table">
            <a:tbl>
              <a:tblPr/>
              <a:tblGrid>
                <a:gridCol w="1377872"/>
                <a:gridCol w="2518921"/>
                <a:gridCol w="1636222"/>
                <a:gridCol w="1636222"/>
                <a:gridCol w="1607516"/>
                <a:gridCol w="1614692"/>
              </a:tblGrid>
              <a:tr h="71449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Türkiye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Yaş</a:t>
                      </a:r>
                      <a:r>
                        <a:rPr lang="tr-TR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Sebze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Ürünleri İhracat </a:t>
                      </a: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Sıralaması </a:t>
                      </a:r>
                      <a:b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(2017 Yılı Tutara Göre)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85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9706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SOĞAN/ŞALOT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66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HIYAR/KORNİŞON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KABAK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PATLICAN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853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HAVUÇ/TURP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9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MANTAR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596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DİĞER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33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873456" y="6237028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AKİB</a:t>
            </a:r>
            <a:endParaRPr lang="tr-TR" sz="2000" b="1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31072"/>
              </p:ext>
            </p:extLst>
          </p:nvPr>
        </p:nvGraphicFramePr>
        <p:xfrm>
          <a:off x="873456" y="660396"/>
          <a:ext cx="10162844" cy="5520603"/>
        </p:xfrm>
        <a:graphic>
          <a:graphicData uri="http://schemas.openxmlformats.org/drawingml/2006/table">
            <a:tbl>
              <a:tblPr/>
              <a:tblGrid>
                <a:gridCol w="1208214"/>
                <a:gridCol w="3322590"/>
                <a:gridCol w="1334069"/>
                <a:gridCol w="1340362"/>
                <a:gridCol w="1485098"/>
                <a:gridCol w="1472511"/>
              </a:tblGrid>
              <a:tr h="7144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Yaş Sebze İhracatı Yapılan İLK 10 ÜLKE</a:t>
                      </a:r>
                      <a:b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(2017 Yılı Tutara Göre)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02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Sıra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151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(Bin Ton)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Değer</a:t>
                      </a:r>
                      <a:b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(Milyon 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BEYAZ RUSYA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ALMANYA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RUSYA FEDERASYONU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SUUDİ ARABİSTAN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GÜRCİSTAN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BULGARİSTAN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UKRAYNA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22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HOLLANDA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04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492" y="71231"/>
            <a:ext cx="2634712" cy="238349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376914" y="2569026"/>
            <a:ext cx="698787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KATILIMINIZ İÇİN</a:t>
            </a:r>
          </a:p>
          <a:p>
            <a:pPr algn="ctr"/>
            <a:r>
              <a:rPr lang="tr-TR" sz="7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TEŞEKKÜR EDERİZ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2727598" y="6099646"/>
            <a:ext cx="628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18 Ekim 2018/ADANA TİCARET BORSASI</a:t>
            </a:r>
            <a:endParaRPr lang="tr-TR" sz="2800" b="1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0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413199"/>
              </p:ext>
            </p:extLst>
          </p:nvPr>
        </p:nvGraphicFramePr>
        <p:xfrm>
          <a:off x="228597" y="889000"/>
          <a:ext cx="11658602" cy="5778500"/>
        </p:xfrm>
        <a:graphic>
          <a:graphicData uri="http://schemas.openxmlformats.org/drawingml/2006/table">
            <a:tbl>
              <a:tblPr/>
              <a:tblGrid>
                <a:gridCol w="1684512"/>
                <a:gridCol w="919833"/>
                <a:gridCol w="1074985"/>
                <a:gridCol w="919833"/>
                <a:gridCol w="1074985"/>
                <a:gridCol w="919833"/>
                <a:gridCol w="1074985"/>
                <a:gridCol w="919833"/>
                <a:gridCol w="1074985"/>
                <a:gridCol w="919833"/>
                <a:gridCol w="1074985"/>
              </a:tblGrid>
              <a:tr h="5874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093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Tutar (TL)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Tutar (TL)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Tutar (TL)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Tutar (TL)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Tutar (TL)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4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114.829.982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74.734.179,52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148.756.807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89.035.866,74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152.804.147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96.331.754,29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188.885.288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135.875.744,37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219.644.734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144.538.494,05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4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189.782.616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135.372.185,64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250.488.881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208.677.719,41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266.078.832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232.940.448,46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321.275.934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301.566.038,58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344.347.645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316.147.285,04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44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198.416.419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89.383.738,96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120.210.727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130.873.041,28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119.511.603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132.731.949,00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148.665.178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197.115.554,96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143.348.225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191.460.572,85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46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70.570.696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44.020.849,02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105.844.572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61.044.013,46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89.007.754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47.985.135,67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115.348.346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84.677.603,18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77.881.217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69.734.993,08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935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 (Narenciye)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573.599.713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343.510.953,14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625.300.987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489.630.640,89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627.402.336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509.989.287,42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774.174.746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719.234.941,09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785.221.821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721.881.345,02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464">
                <a:tc gridSpan="11">
                  <a:txBody>
                    <a:bodyPr/>
                    <a:lstStyle/>
                    <a:p>
                      <a:pPr algn="l" fontAlgn="b"/>
                      <a:r>
                        <a:rPr lang="tr-TR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Kaynak</a:t>
                      </a:r>
                      <a:r>
                        <a:rPr lang="tr-TR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Adana Ticaret Borsası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393700" y="177800"/>
            <a:ext cx="11493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</a:rPr>
              <a:t>YILLARA GÖRE NARENCİYE TESCİL MİKTAR ve TUTARLARI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7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37229" y="6250675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TÜİK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24645"/>
              </p:ext>
            </p:extLst>
          </p:nvPr>
        </p:nvGraphicFramePr>
        <p:xfrm>
          <a:off x="1037228" y="711201"/>
          <a:ext cx="10418172" cy="4894713"/>
        </p:xfrm>
        <a:graphic>
          <a:graphicData uri="http://schemas.openxmlformats.org/drawingml/2006/table">
            <a:tbl>
              <a:tblPr/>
              <a:tblGrid>
                <a:gridCol w="1481452"/>
                <a:gridCol w="1316846"/>
                <a:gridCol w="1316846"/>
                <a:gridCol w="1316846"/>
                <a:gridCol w="1316846"/>
                <a:gridCol w="1838097"/>
                <a:gridCol w="1831239"/>
              </a:tblGrid>
              <a:tr h="4894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Narenciye Ürünleri </a:t>
                      </a: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Üretim Miktarı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4728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2013-2017 </a:t>
                      </a:r>
                      <a:b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Değişim(%)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21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Turunç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53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5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kutusu 6"/>
          <p:cNvSpPr txBox="1"/>
          <p:nvPr/>
        </p:nvSpPr>
        <p:spPr>
          <a:xfrm>
            <a:off x="1296537" y="6346209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TÜİK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472779"/>
              </p:ext>
            </p:extLst>
          </p:nvPr>
        </p:nvGraphicFramePr>
        <p:xfrm>
          <a:off x="1028700" y="609601"/>
          <a:ext cx="10033000" cy="5524502"/>
        </p:xfrm>
        <a:graphic>
          <a:graphicData uri="http://schemas.openxmlformats.org/drawingml/2006/table">
            <a:tbl>
              <a:tblPr/>
              <a:tblGrid>
                <a:gridCol w="1490459"/>
                <a:gridCol w="1324853"/>
                <a:gridCol w="1324853"/>
                <a:gridCol w="1324853"/>
                <a:gridCol w="1324853"/>
                <a:gridCol w="1628465"/>
                <a:gridCol w="1614664"/>
              </a:tblGrid>
              <a:tr h="6605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TÜRKİYE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Narenciye</a:t>
                      </a:r>
                      <a:r>
                        <a:rPr lang="tr-TR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Ürünleri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Üretim </a:t>
                      </a: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Miktarı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009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2013-2017 </a:t>
                      </a:r>
                      <a:b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Değişim(%)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89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0489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89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0489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Turunç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051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3.975.873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4.293.007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8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78423" y="6264323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TÜİK</a:t>
            </a:r>
            <a:endParaRPr lang="tr-TR" sz="2000" b="1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50312"/>
              </p:ext>
            </p:extLst>
          </p:nvPr>
        </p:nvGraphicFramePr>
        <p:xfrm>
          <a:off x="1117601" y="571497"/>
          <a:ext cx="9994898" cy="5448304"/>
        </p:xfrm>
        <a:graphic>
          <a:graphicData uri="http://schemas.openxmlformats.org/drawingml/2006/table">
            <a:tbl>
              <a:tblPr/>
              <a:tblGrid>
                <a:gridCol w="1835798"/>
                <a:gridCol w="1631820"/>
                <a:gridCol w="1631820"/>
                <a:gridCol w="1631820"/>
                <a:gridCol w="1631820"/>
                <a:gridCol w="1631820"/>
              </a:tblGrid>
              <a:tr h="701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ADANA/TÜRKİYE - Üretim Miktarı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685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5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85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5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685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9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Turunç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19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0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49427"/>
              </p:ext>
            </p:extLst>
          </p:nvPr>
        </p:nvGraphicFramePr>
        <p:xfrm>
          <a:off x="1378423" y="818867"/>
          <a:ext cx="9553433" cy="5285844"/>
        </p:xfrm>
        <a:graphic>
          <a:graphicData uri="http://schemas.openxmlformats.org/drawingml/2006/table">
            <a:tbl>
              <a:tblPr/>
              <a:tblGrid>
                <a:gridCol w="1754713"/>
                <a:gridCol w="1559744"/>
                <a:gridCol w="1559744"/>
                <a:gridCol w="1559744"/>
                <a:gridCol w="1559744"/>
                <a:gridCol w="1559744"/>
              </a:tblGrid>
              <a:tr h="6540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Narenciye</a:t>
                      </a:r>
                      <a:r>
                        <a:rPr lang="tr-TR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Ürünlerinin Toplam Narenciye Üretimindeki Payları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229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29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29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8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Turunç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5408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378423" y="6264323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TÜİK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21898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25"/>
              </p:ext>
            </p:extLst>
          </p:nvPr>
        </p:nvGraphicFramePr>
        <p:xfrm>
          <a:off x="1160058" y="300251"/>
          <a:ext cx="10017456" cy="5820872"/>
        </p:xfrm>
        <a:graphic>
          <a:graphicData uri="http://schemas.openxmlformats.org/drawingml/2006/table">
            <a:tbl>
              <a:tblPr/>
              <a:tblGrid>
                <a:gridCol w="1839941"/>
                <a:gridCol w="1635503"/>
                <a:gridCol w="1635503"/>
                <a:gridCol w="1635503"/>
                <a:gridCol w="1635503"/>
                <a:gridCol w="1635503"/>
              </a:tblGrid>
              <a:tr h="7332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TÜRKİYE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Narenciye</a:t>
                      </a:r>
                      <a:r>
                        <a:rPr lang="tr-TR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Ürünlerinin Toplam Narenciye Üretimindeki Payları </a:t>
                      </a:r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982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2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Portakal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82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2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82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Greyfurt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211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Turunç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3211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296537" y="6346209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Kaynak: TÜİK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97642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85083" y="896730"/>
          <a:ext cx="11669632" cy="2460619"/>
        </p:xfrm>
        <a:graphic>
          <a:graphicData uri="http://schemas.openxmlformats.org/drawingml/2006/table">
            <a:tbl>
              <a:tblPr/>
              <a:tblGrid>
                <a:gridCol w="570639"/>
                <a:gridCol w="738914"/>
                <a:gridCol w="859564"/>
                <a:gridCol w="859564"/>
                <a:gridCol w="1040539"/>
                <a:gridCol w="859564"/>
                <a:gridCol w="1040539"/>
                <a:gridCol w="738914"/>
                <a:gridCol w="1040539"/>
                <a:gridCol w="859564"/>
                <a:gridCol w="1161189"/>
                <a:gridCol w="859564"/>
                <a:gridCol w="1040539"/>
              </a:tblGrid>
              <a:tr h="24623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Yıllar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Marul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Karpuz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Kavun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Biber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Domates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Soğan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62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47489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40.271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436.785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775.219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3.887.324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118.365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1.699.550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27.521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1.212.842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157.504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11.820.000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155.049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2.058.324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8213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48.458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451.485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726.030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3.885.617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128.428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1.707.302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17.025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1.220.818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124.159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11.850.000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189.293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1.938.255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80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50.639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447.492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781.716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3.918.558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143.601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1.719.620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15.065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1.272.884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132.631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12.615.000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221.441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2.020.880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95785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53.603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478.442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796.795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3.928.892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198.660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1.854.356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27.434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1.375.465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164.088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12.600.000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222.408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2.255.060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69.858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490.423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831.684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4.011.313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184.974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1.813.422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99.411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1.528.617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111.091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12.750.000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170.915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7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2.270.506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53325" y="4067005"/>
          <a:ext cx="10980203" cy="2003269"/>
        </p:xfrm>
        <a:graphic>
          <a:graphicData uri="http://schemas.openxmlformats.org/drawingml/2006/table">
            <a:tbl>
              <a:tblPr/>
              <a:tblGrid>
                <a:gridCol w="570639"/>
                <a:gridCol w="1527902"/>
                <a:gridCol w="1470752"/>
                <a:gridCol w="1470752"/>
                <a:gridCol w="1527902"/>
                <a:gridCol w="1470752"/>
                <a:gridCol w="1470752"/>
                <a:gridCol w="1470752"/>
              </a:tblGrid>
              <a:tr h="1501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Yıllar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Marul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Karpuz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Kavun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Biber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Patlıcan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Domates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Soğan (ton)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77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endParaRPr lang="tr-TR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endParaRPr lang="tr-TR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</a:t>
                      </a:r>
                    </a:p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5014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9,22%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19,94%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6,96%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2,27%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3,87%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1,33%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7,53%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5014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10,73%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18,69%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7,52%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1,39%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3,73%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1,05%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9,77%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4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11,32%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19,95%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8,35%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1,18%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3,72%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1,05%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10,96%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5014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11,20%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20,28%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10,71%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1,99%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4,11%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1,30%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9,86%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4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14,24%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20,73%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10,20%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6,50%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3,90%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0,87%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7,53%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286603" y="504967"/>
            <a:ext cx="1112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prstClr val="black"/>
                </a:solidFill>
              </a:rPr>
              <a:t>2013-2017 Yılları Arası Açıkta Yetiştirilen Bazı Sebzelerin Adana Ve Türkiye  Üretim Miktarları (ton)  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59307" y="3468807"/>
            <a:ext cx="11709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prstClr val="black"/>
                </a:solidFill>
              </a:rPr>
              <a:t>2013-2017 Yılları Arası Açıkta Yetiştirilen Bazı Sebzelerin Adana Ve Türkiye  Üretim Miktarlarına İlişkin Yüzde (%) Miktarları  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8" name="Metin kutusu 4"/>
          <p:cNvSpPr txBox="1"/>
          <p:nvPr/>
        </p:nvSpPr>
        <p:spPr>
          <a:xfrm>
            <a:off x="696035" y="6237027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prstClr val="black"/>
                </a:solidFill>
              </a:rPr>
              <a:t>Kaynak: TÜİK</a:t>
            </a:r>
            <a:endParaRPr lang="tr-TR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36645" y="550784"/>
          <a:ext cx="10363203" cy="2820212"/>
        </p:xfrm>
        <a:graphic>
          <a:graphicData uri="http://schemas.openxmlformats.org/drawingml/2006/table">
            <a:tbl>
              <a:tblPr/>
              <a:tblGrid>
                <a:gridCol w="1151467"/>
                <a:gridCol w="1151467"/>
                <a:gridCol w="1151467"/>
                <a:gridCol w="1151467"/>
                <a:gridCol w="1151467"/>
                <a:gridCol w="1151467"/>
                <a:gridCol w="1151467"/>
                <a:gridCol w="1151467"/>
                <a:gridCol w="1151467"/>
              </a:tblGrid>
              <a:tr h="227416">
                <a:tc rowSpan="2"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Örtü altı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Karpuz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Kavun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Hıyar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Domates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7416">
                <a:tc vMerge="1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Türkiye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416444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443.875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621.870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66.110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103.394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711.484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73.254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2.298.075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50376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440.625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630.247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79.950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115.061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7.725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745.734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73.191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2.344.353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2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447.475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651.774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85.939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122.345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7.277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735.047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73.983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2.480.455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518615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475.850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669.246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108.889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142.161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8.032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767.825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84.423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2.685.994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319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579.051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755.745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127.005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152.707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808.298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2.903.121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286605" y="3887164"/>
          <a:ext cx="10918207" cy="2390806"/>
        </p:xfrm>
        <a:graphic>
          <a:graphicData uri="http://schemas.openxmlformats.org/drawingml/2006/table">
            <a:tbl>
              <a:tblPr/>
              <a:tblGrid>
                <a:gridCol w="1655533"/>
                <a:gridCol w="2359044"/>
                <a:gridCol w="2272293"/>
                <a:gridCol w="2272293"/>
                <a:gridCol w="2359044"/>
              </a:tblGrid>
              <a:tr h="224990">
                <a:tc rowSpan="2"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Örtü altı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Karpuz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Kavun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Hıyar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Domates (ton)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5937">
                <a:tc vMerge="1">
                  <a:txBody>
                    <a:bodyPr/>
                    <a:lstStyle/>
                    <a:p>
                      <a:pPr algn="l" fontAlgn="b"/>
                      <a:endParaRPr lang="tr-TR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Adana/Türkiye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54841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71,38%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63,94%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54842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69,91%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69,48%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37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68,65%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70,24%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7547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37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76,62%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83,17%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341192" y="245658"/>
            <a:ext cx="1082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prstClr val="black"/>
                </a:solidFill>
              </a:rPr>
              <a:t>2013-2017 Yılları Arası Örtü Altında  Yetiştirilen Bazı Sebzelerin Adana Ve Türkiye  Üretim Miktarları (ton)  </a:t>
            </a:r>
            <a:endParaRPr lang="tr-TR" b="1" dirty="0">
              <a:solidFill>
                <a:prstClr val="black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286601" y="3591635"/>
            <a:ext cx="116278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700" b="1" dirty="0" smtClean="0">
                <a:solidFill>
                  <a:prstClr val="black"/>
                </a:solidFill>
              </a:rPr>
              <a:t>2013-2017 Yılları Arası Örtü Altında Yetiştirilen Bazı Sebzelerin Adana Ve Türkiye  Üretim Miktarlarına İlişkin Yüzde (%) Miktarları  </a:t>
            </a:r>
            <a:endParaRPr lang="tr-TR" sz="1700" b="1" dirty="0">
              <a:solidFill>
                <a:prstClr val="black"/>
              </a:solidFill>
            </a:endParaRPr>
          </a:p>
        </p:txBody>
      </p:sp>
      <p:sp>
        <p:nvSpPr>
          <p:cNvPr id="9" name="Metin kutusu 4"/>
          <p:cNvSpPr txBox="1"/>
          <p:nvPr/>
        </p:nvSpPr>
        <p:spPr>
          <a:xfrm>
            <a:off x="286603" y="6457890"/>
            <a:ext cx="593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prstClr val="black"/>
                </a:solidFill>
              </a:rPr>
              <a:t>Kaynak: TÜİK</a:t>
            </a:r>
            <a:endParaRPr lang="tr-TR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8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1598</Words>
  <Application>Microsoft Office PowerPoint</Application>
  <PresentationFormat>Geniş ekran</PresentationFormat>
  <Paragraphs>1145</Paragraphs>
  <Slides>18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KARDEŞLER</dc:creator>
  <cp:lastModifiedBy>Ahmet KARDEŞLER</cp:lastModifiedBy>
  <cp:revision>33</cp:revision>
  <cp:lastPrinted>2018-10-17T14:12:42Z</cp:lastPrinted>
  <dcterms:created xsi:type="dcterms:W3CDTF">2018-10-14T11:25:34Z</dcterms:created>
  <dcterms:modified xsi:type="dcterms:W3CDTF">2018-10-19T06:36:27Z</dcterms:modified>
</cp:coreProperties>
</file>